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26" r:id="rId2"/>
    <p:sldId id="390" r:id="rId3"/>
    <p:sldId id="400" r:id="rId4"/>
    <p:sldId id="399" r:id="rId5"/>
    <p:sldId id="332" r:id="rId6"/>
    <p:sldId id="403" r:id="rId7"/>
    <p:sldId id="329" r:id="rId8"/>
    <p:sldId id="333" r:id="rId9"/>
    <p:sldId id="334" r:id="rId10"/>
    <p:sldId id="391" r:id="rId11"/>
    <p:sldId id="396" r:id="rId12"/>
    <p:sldId id="339" r:id="rId13"/>
    <p:sldId id="340" r:id="rId14"/>
    <p:sldId id="388" r:id="rId15"/>
    <p:sldId id="389" r:id="rId16"/>
    <p:sldId id="383" r:id="rId17"/>
    <p:sldId id="384" r:id="rId18"/>
    <p:sldId id="382" r:id="rId19"/>
    <p:sldId id="386" r:id="rId20"/>
    <p:sldId id="387" r:id="rId21"/>
    <p:sldId id="327" r:id="rId22"/>
    <p:sldId id="337" r:id="rId23"/>
    <p:sldId id="341" r:id="rId24"/>
    <p:sldId id="342" r:id="rId25"/>
    <p:sldId id="343" r:id="rId26"/>
    <p:sldId id="349" r:id="rId27"/>
    <p:sldId id="381" r:id="rId28"/>
    <p:sldId id="401" r:id="rId29"/>
    <p:sldId id="346" r:id="rId30"/>
    <p:sldId id="347" r:id="rId31"/>
    <p:sldId id="348" r:id="rId32"/>
    <p:sldId id="397" r:id="rId33"/>
    <p:sldId id="398" r:id="rId34"/>
    <p:sldId id="393" r:id="rId35"/>
    <p:sldId id="344" r:id="rId36"/>
    <p:sldId id="345" r:id="rId37"/>
    <p:sldId id="402" r:id="rId38"/>
    <p:sldId id="394" r:id="rId39"/>
    <p:sldId id="328" r:id="rId40"/>
    <p:sldId id="395" r:id="rId41"/>
    <p:sldId id="380" r:id="rId4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5F5F5"/>
    <a:srgbClr val="31859C"/>
    <a:srgbClr val="FBFBFB"/>
    <a:srgbClr val="F4F4F4"/>
    <a:srgbClr val="DC3434"/>
    <a:srgbClr val="F2F2F2"/>
    <a:srgbClr val="F3F3F3"/>
    <a:srgbClr val="E00868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2214" autoAdjust="0"/>
  </p:normalViewPr>
  <p:slideViewPr>
    <p:cSldViewPr>
      <p:cViewPr varScale="1">
        <p:scale>
          <a:sx n="106" d="100"/>
          <a:sy n="106" d="100"/>
        </p:scale>
        <p:origin x="21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86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556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6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284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56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84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26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0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8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92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381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99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84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5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92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2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56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02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59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38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229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2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21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051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72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749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66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83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95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65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4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7yDmGnA8Hw0&amp;feature=youtu.b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wwwQPeNLv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SESuctdE9v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25758" y="2156402"/>
            <a:ext cx="3761184" cy="820881"/>
            <a:chOff x="3020482" y="2156402"/>
            <a:chExt cx="3761184" cy="820881"/>
          </a:xfrm>
        </p:grpSpPr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 </a:t>
              </a:r>
              <a:r>
                <a:rPr lang="ko-KR" altLang="en-US" sz="28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개요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68126" y="2156402"/>
              <a:ext cx="2195285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38896" y="2700284"/>
              <a:ext cx="3112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SMHRD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3668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컴퓨팅 사고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(Computational Thinking)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hlinkClick r:id="rId4"/>
            <a:extLst>
              <a:ext uri="{FF2B5EF4-FFF2-40B4-BE49-F238E27FC236}">
                <a16:creationId xmlns:a16="http://schemas.microsoft.com/office/drawing/2014/main" id="{73BC3B37-1D71-49FD-9186-0FA91E63B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204" y="1094637"/>
            <a:ext cx="6012335" cy="29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439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언어의 종류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4C51F18-7377-41BB-BE7C-FB9E1F5F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41" y="555526"/>
            <a:ext cx="4710117" cy="4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349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언어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Rank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32093" y="457865"/>
            <a:ext cx="338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RedMonk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(2020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년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월 기준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6523F5-EC7E-47EB-B033-004C4D99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36" y="1053557"/>
            <a:ext cx="4858807" cy="37910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2525EE-A70B-4AD6-9F16-67F79DEA6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979149"/>
            <a:ext cx="1235914" cy="39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034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언어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Rank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966130" y="572183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TIOBE (2020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년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03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월 기준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07689E-5B6A-4904-8ECA-24126C06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03" y="1059582"/>
            <a:ext cx="7374598" cy="40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596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언어를 배워야 하는 이유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95DBDB-C3A4-45D8-945C-E97DD26E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53609"/>
            <a:ext cx="5623502" cy="255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3D6956-BC3C-4E3B-B35B-C6075616C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080" y="1203598"/>
            <a:ext cx="4919839" cy="379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58BAFF-7F86-4C34-A170-17FC8E683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2355726"/>
            <a:ext cx="5340000" cy="2503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910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언어를 배워야 하는 이유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안드로이드에 대한 이미지 검색결과">
            <a:extLst>
              <a:ext uri="{FF2B5EF4-FFF2-40B4-BE49-F238E27FC236}">
                <a16:creationId xmlns:a16="http://schemas.microsoft.com/office/drawing/2014/main" id="{E103F3EF-BAC1-4339-9E38-4760C7A6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40062"/>
            <a:ext cx="1943100" cy="22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애플에 대한 이미지 검색결과">
            <a:extLst>
              <a:ext uri="{FF2B5EF4-FFF2-40B4-BE49-F238E27FC236}">
                <a16:creationId xmlns:a16="http://schemas.microsoft.com/office/drawing/2014/main" id="{B9DEBA21-608F-4918-AD90-7BAAD15E0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06738"/>
            <a:ext cx="2143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5F3306-1D34-4EA9-8440-988278792DA5}"/>
              </a:ext>
            </a:extLst>
          </p:cNvPr>
          <p:cNvSpPr txBox="1"/>
          <p:nvPr/>
        </p:nvSpPr>
        <p:spPr>
          <a:xfrm>
            <a:off x="2144047" y="401620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86 %</a:t>
            </a:r>
            <a:endParaRPr lang="ko-KR" altLang="en-US" sz="24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C3B3E0-FAD8-4BB2-A73D-F2AB37B04B98}"/>
              </a:ext>
            </a:extLst>
          </p:cNvPr>
          <p:cNvSpPr txBox="1"/>
          <p:nvPr/>
        </p:nvSpPr>
        <p:spPr>
          <a:xfrm>
            <a:off x="5595799" y="401275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14 %</a:t>
            </a:r>
            <a:endParaRPr lang="ko-KR" altLang="en-US" sz="24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55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4BF343-09E4-4F48-A237-6D8A6128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3168352" cy="133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33F81C-1C9F-45C0-AF4B-2E514A1C4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933" y="3363838"/>
            <a:ext cx="2193606" cy="133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8AE62F-FB7D-48DD-B5FC-94D3C4BFA6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23238" r="12146" b="24721"/>
          <a:stretch/>
        </p:blipFill>
        <p:spPr>
          <a:xfrm>
            <a:off x="4956747" y="2327213"/>
            <a:ext cx="3983033" cy="1392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89C354-DC45-4D6A-BF96-7DE0A9833652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2195736" y="2327213"/>
            <a:ext cx="0" cy="1036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4D88CBF-72F3-487F-BDEB-B8F8928D7F58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3779912" y="1657394"/>
            <a:ext cx="1176835" cy="136602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620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CC9741-C9F9-4B32-AA33-22A65954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7" y="773430"/>
            <a:ext cx="2251190" cy="2274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F9A423-0BD6-48DD-8EDE-2A76BA4C0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380" y="772771"/>
            <a:ext cx="3446251" cy="2274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C25D3E-9FE8-4D5B-85CE-8F0AE4EF3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989" y="1397129"/>
            <a:ext cx="2251189" cy="3106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117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언어를 개발한 사람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773457-5B3A-4EE4-9A3C-32C0FD7C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426" y="586547"/>
            <a:ext cx="5557148" cy="3265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66086B2-B61A-4A18-B680-B3A49DE9EBE7}"/>
              </a:ext>
            </a:extLst>
          </p:cNvPr>
          <p:cNvSpPr/>
          <p:nvPr/>
        </p:nvSpPr>
        <p:spPr>
          <a:xfrm>
            <a:off x="2771800" y="4011910"/>
            <a:ext cx="3779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제임스 아서 고슬링</a:t>
            </a:r>
            <a:endParaRPr lang="en-US" altLang="ko-KR" sz="2400" b="1" dirty="0">
              <a:solidFill>
                <a:srgbClr val="22222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(James Arthur Gosling 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240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 특징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2882F7E-29CE-4FF2-8F9A-4490A14E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3" y="627534"/>
            <a:ext cx="7587015" cy="43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623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 진행 방향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185653" y="1190043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25813" y="1190043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55535" y="1179652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5872" y="1179652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35872" y="2284481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99246" y="2276490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55535" y="2284481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76428" y="228448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추상클래스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600082" y="3437083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07363" y="228448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콜렉션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8493" y="3438308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cxnSp>
        <p:nvCxnSpPr>
          <p:cNvPr id="4" name="직선 화살표 연결선 3"/>
          <p:cNvCxnSpPr>
            <a:stCxn id="2" idx="3"/>
            <a:endCxn id="8" idx="1"/>
          </p:cNvCxnSpPr>
          <p:nvPr/>
        </p:nvCxnSpPr>
        <p:spPr>
          <a:xfrm>
            <a:off x="2409789" y="1514079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869053" y="151757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802564" y="151757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3"/>
          </p:cNvCxnSpPr>
          <p:nvPr/>
        </p:nvCxnSpPr>
        <p:spPr>
          <a:xfrm flipH="1">
            <a:off x="6779671" y="2608517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400688" y="3770887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642288" y="1821215"/>
            <a:ext cx="0" cy="4632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083911" y="1180875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343954" y="150368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5296569" y="2591354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844994" y="2600526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2362597" y="2600526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1751906" y="2932553"/>
            <a:ext cx="0" cy="4632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51A58F-AA2B-4CE2-9598-C28CEF7FB430}"/>
              </a:ext>
            </a:extLst>
          </p:cNvPr>
          <p:cNvSpPr/>
          <p:nvPr/>
        </p:nvSpPr>
        <p:spPr>
          <a:xfrm>
            <a:off x="4065461" y="342504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809D799-BA23-4E5C-90CB-4D6E3F35709E}"/>
              </a:ext>
            </a:extLst>
          </p:cNvPr>
          <p:cNvCxnSpPr>
            <a:cxnSpLocks/>
          </p:cNvCxnSpPr>
          <p:nvPr/>
        </p:nvCxnSpPr>
        <p:spPr>
          <a:xfrm>
            <a:off x="3827710" y="3771198"/>
            <a:ext cx="29088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49384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 특징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AD066F-2791-48B3-8F6E-EED21A17F3B7}"/>
              </a:ext>
            </a:extLst>
          </p:cNvPr>
          <p:cNvSpPr txBox="1"/>
          <p:nvPr/>
        </p:nvSpPr>
        <p:spPr>
          <a:xfrm>
            <a:off x="78960" y="589623"/>
            <a:ext cx="90786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OOP(Object Oriented Programming)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 프로그래밍 언어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독립적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중립적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멀티스레드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분산환경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인터프리터 언어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Simple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코드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뛰어난 보안성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고성능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모듈화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무료개발 환경</a:t>
            </a:r>
          </a:p>
        </p:txBody>
      </p:sp>
    </p:spTree>
    <p:extLst>
      <p:ext uri="{BB962C8B-B14F-4D97-AF65-F5344CB8AC3E}">
        <p14:creationId xmlns:p14="http://schemas.microsoft.com/office/powerpoint/2010/main" val="314983528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/ JRE / IDE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의자 제작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67" y="627533"/>
            <a:ext cx="3584400" cy="2016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8" name="Picture 10" descr="묠니르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10" y="576765"/>
            <a:ext cx="2460621" cy="1518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0" name="Picture 12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6" y="2893625"/>
            <a:ext cx="2016224" cy="2054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2" name="Picture 14" descr="관련 이미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062" y="2893625"/>
            <a:ext cx="2051037" cy="2051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4" name="Picture 16" descr="공방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81" y="2355726"/>
            <a:ext cx="3983250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6" name="Picture 18" descr="못에 대한 이미지 검색결과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1" r="40716"/>
          <a:stretch/>
        </p:blipFill>
        <p:spPr bwMode="auto">
          <a:xfrm>
            <a:off x="4061921" y="611044"/>
            <a:ext cx="545178" cy="2032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8" name="Picture 20" descr="작업용 마스크에 대한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5" b="3915"/>
          <a:stretch/>
        </p:blipFill>
        <p:spPr bwMode="auto">
          <a:xfrm>
            <a:off x="4860727" y="591816"/>
            <a:ext cx="1307798" cy="1503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5427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25619" y="556705"/>
            <a:ext cx="8730011" cy="2304256"/>
          </a:xfrm>
          <a:prstGeom prst="round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/ JRE / IDE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7781" y="1195126"/>
            <a:ext cx="4296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JDK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(Java Development Kit)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375293" y="652244"/>
            <a:ext cx="4320480" cy="2091636"/>
          </a:xfrm>
          <a:prstGeom prst="round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2819" y="701890"/>
            <a:ext cx="4651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JRE</a:t>
            </a: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(Java Runtime Environment)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71912" y="1591752"/>
            <a:ext cx="3927242" cy="1008112"/>
          </a:xfrm>
          <a:prstGeom prst="round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0617" y="1755113"/>
            <a:ext cx="465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JVM</a:t>
            </a: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(Java virtual Machine)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5618" y="2932969"/>
            <a:ext cx="8730011" cy="2016224"/>
          </a:xfrm>
          <a:prstGeom prst="round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6126" y="3075806"/>
            <a:ext cx="6872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IDE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Intergrated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Development Environment)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82151" y="4090551"/>
            <a:ext cx="1355788" cy="661295"/>
            <a:chOff x="336617" y="4310413"/>
            <a:chExt cx="1355788" cy="348027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336617" y="4310413"/>
              <a:ext cx="1355788" cy="348027"/>
            </a:xfrm>
            <a:prstGeom prst="roundRect">
              <a:avLst/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2764" y="4383517"/>
              <a:ext cx="1119087" cy="194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Eclipse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875332" y="4083915"/>
            <a:ext cx="1355788" cy="667926"/>
            <a:chOff x="336617" y="4306923"/>
            <a:chExt cx="1355788" cy="35151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336617" y="4310413"/>
              <a:ext cx="1355788" cy="348027"/>
            </a:xfrm>
            <a:prstGeom prst="roundRect">
              <a:avLst/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0732" y="4306923"/>
              <a:ext cx="1119087" cy="340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Visual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Studio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3352774" y="4087356"/>
            <a:ext cx="1355788" cy="661295"/>
          </a:xfrm>
          <a:prstGeom prst="round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88921" y="4080725"/>
            <a:ext cx="111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Android</a:t>
            </a: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Studio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827710" y="4093987"/>
            <a:ext cx="1355788" cy="661295"/>
          </a:xfrm>
          <a:prstGeom prst="round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95783" y="4210398"/>
            <a:ext cx="121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NetBeans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300192" y="4090545"/>
            <a:ext cx="1355788" cy="661295"/>
          </a:xfrm>
          <a:prstGeom prst="round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8265" y="4206956"/>
            <a:ext cx="121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IntelliJ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38233" y="4067255"/>
            <a:ext cx="860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</a:t>
            </a:r>
            <a:endParaRPr lang="ko-KR" altLang="en-US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48078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1693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학습목표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59632" y="1707654"/>
            <a:ext cx="7056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의미를 이해한다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타입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가지가 무엇인지 안다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 규칙을 이해한다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3058" y="1011381"/>
            <a:ext cx="7888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변수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(variable)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사전적 의미로는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변화를 줄 수 있는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변할 수 있는 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프로그래밍에서는 데이터를 담을 수 있는 공간</a:t>
            </a:r>
          </a:p>
        </p:txBody>
      </p:sp>
      <p:pic>
        <p:nvPicPr>
          <p:cNvPr id="26" name="Picture 2" descr="C:\Users\LSJ\Downloads\noun_10779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9"/>
          <a:stretch/>
        </p:blipFill>
        <p:spPr bwMode="auto">
          <a:xfrm>
            <a:off x="3132838" y="2355726"/>
            <a:ext cx="257906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1520" y="686925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선언하는 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515" y="1866605"/>
            <a:ext cx="4397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  a  =  3;</a:t>
            </a:r>
            <a:endParaRPr lang="ko-KR" altLang="en-US" sz="72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2691177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000" b="1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C:\Users\LSJ\Downloads\noun_10779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9"/>
          <a:stretch/>
        </p:blipFill>
        <p:spPr bwMode="auto">
          <a:xfrm>
            <a:off x="5356118" y="1762624"/>
            <a:ext cx="2579068" cy="217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37715" y="3895110"/>
            <a:ext cx="61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60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 rot="16200000" flipV="1">
            <a:off x="6891070" y="1110971"/>
            <a:ext cx="972108" cy="2021460"/>
          </a:xfrm>
          <a:prstGeom prst="curvedLeftArrow">
            <a:avLst>
              <a:gd name="adj1" fmla="val 25000"/>
              <a:gd name="adj2" fmla="val 47789"/>
              <a:gd name="adj3" fmla="val 25000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11560" y="2931790"/>
            <a:ext cx="1080120" cy="1436218"/>
            <a:chOff x="611560" y="2931790"/>
            <a:chExt cx="1080120" cy="143621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611560" y="2931790"/>
              <a:ext cx="108012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75055" y="3906343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1151620" y="2931790"/>
              <a:ext cx="0" cy="64807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815459" y="2931790"/>
            <a:ext cx="1016625" cy="1436218"/>
            <a:chOff x="618191" y="2931790"/>
            <a:chExt cx="1016625" cy="1436218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781967" y="2931790"/>
              <a:ext cx="70571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18191" y="3906343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변수명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1151620" y="2931790"/>
              <a:ext cx="0" cy="64807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3857532" y="2931790"/>
            <a:ext cx="786476" cy="1424985"/>
            <a:chOff x="755576" y="2931790"/>
            <a:chExt cx="786476" cy="1424985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755576" y="2931790"/>
              <a:ext cx="786476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939294" y="3895110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</a:t>
              </a:r>
            </a:p>
          </p:txBody>
        </p:sp>
        <p:cxnSp>
          <p:nvCxnSpPr>
            <p:cNvPr id="41" name="직선 화살표 연결선 40"/>
            <p:cNvCxnSpPr/>
            <p:nvPr/>
          </p:nvCxnSpPr>
          <p:spPr>
            <a:xfrm>
              <a:off x="1151620" y="2931790"/>
              <a:ext cx="0" cy="64807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2896591" y="2931790"/>
            <a:ext cx="739305" cy="1424985"/>
            <a:chOff x="792489" y="2931790"/>
            <a:chExt cx="739305" cy="1424985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860729" y="2931790"/>
              <a:ext cx="595289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92489" y="3895110"/>
              <a:ext cx="739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대입</a:t>
              </a: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1151620" y="2931790"/>
              <a:ext cx="0" cy="64807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307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4" grpId="0"/>
      <p:bldP spid="2" grpId="0"/>
      <p:bldP spid="6" grpId="0"/>
      <p:bldP spid="12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여러가지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자바 데이터 타입에 대한 이미지 검색결과">
            <a:extLst>
              <a:ext uri="{FF2B5EF4-FFF2-40B4-BE49-F238E27FC236}">
                <a16:creationId xmlns:a16="http://schemas.microsoft.com/office/drawing/2014/main" id="{B1C4A11C-DAFB-4C0C-B535-7EBE0442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13157"/>
            <a:ext cx="7560840" cy="43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88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여러가지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751100"/>
              </p:ext>
            </p:extLst>
          </p:nvPr>
        </p:nvGraphicFramePr>
        <p:xfrm>
          <a:off x="772968" y="818663"/>
          <a:ext cx="7536670" cy="35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7680"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1byte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2byte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4byte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8byte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논리</a:t>
                      </a:r>
                      <a:endParaRPr lang="en-US" altLang="ko-KR" sz="2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boolean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</a:t>
                      </a: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char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정수</a:t>
                      </a: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byte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short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int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long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실수</a:t>
                      </a: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float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double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339752" y="1556432"/>
            <a:ext cx="1368152" cy="684076"/>
          </a:xfrm>
          <a:prstGeom prst="rect">
            <a:avLst/>
          </a:prstGeom>
          <a:noFill/>
          <a:ln w="38100">
            <a:solidFill>
              <a:srgbClr val="DC34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57226" y="2229711"/>
            <a:ext cx="1368153" cy="684077"/>
          </a:xfrm>
          <a:prstGeom prst="rect">
            <a:avLst/>
          </a:prstGeom>
          <a:noFill/>
          <a:ln w="38100">
            <a:solidFill>
              <a:srgbClr val="DC34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64088" y="2976221"/>
            <a:ext cx="1368153" cy="690419"/>
          </a:xfrm>
          <a:prstGeom prst="rect">
            <a:avLst/>
          </a:prstGeom>
          <a:noFill/>
          <a:ln w="38100">
            <a:solidFill>
              <a:srgbClr val="DC34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6863" y="3646275"/>
            <a:ext cx="1368153" cy="690419"/>
          </a:xfrm>
          <a:prstGeom prst="rect">
            <a:avLst/>
          </a:prstGeom>
          <a:noFill/>
          <a:ln w="38100">
            <a:solidFill>
              <a:srgbClr val="DC34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87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여러가지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6BE48BB1-BB7B-4B56-B5C0-A4DB4B13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93955"/>
            <a:ext cx="8352928" cy="44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규칙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1520" y="686925"/>
            <a:ext cx="264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사용 불가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F0BC7-9D56-4457-8BD0-AD0508759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48590"/>
            <a:ext cx="8485484" cy="387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5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 진행 방향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능선사진에 대한 이미지 검색결과">
            <a:extLst>
              <a:ext uri="{FF2B5EF4-FFF2-40B4-BE49-F238E27FC236}">
                <a16:creationId xmlns:a16="http://schemas.microsoft.com/office/drawing/2014/main" id="{C074A509-2FDB-43CA-B7F9-2A06F0112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23" y="666402"/>
            <a:ext cx="7301754" cy="4099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AB9C3-F150-4474-992E-C04E1F3C80D2}"/>
              </a:ext>
            </a:extLst>
          </p:cNvPr>
          <p:cNvCxnSpPr/>
          <p:nvPr/>
        </p:nvCxnSpPr>
        <p:spPr>
          <a:xfrm>
            <a:off x="4517404" y="1851670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CB6BC243-BF8E-4516-81CE-953264C7AC4D}"/>
              </a:ext>
            </a:extLst>
          </p:cNvPr>
          <p:cNvSpPr/>
          <p:nvPr/>
        </p:nvSpPr>
        <p:spPr>
          <a:xfrm>
            <a:off x="4334581" y="2400004"/>
            <a:ext cx="365647" cy="365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016DDB-8FC1-43DD-B3C5-CDE84DA1923D}"/>
              </a:ext>
            </a:extLst>
          </p:cNvPr>
          <p:cNvCxnSpPr>
            <a:cxnSpLocks/>
          </p:cNvCxnSpPr>
          <p:nvPr/>
        </p:nvCxnSpPr>
        <p:spPr>
          <a:xfrm>
            <a:off x="4250767" y="1015304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C056DB9F-BDC1-405B-BAE8-19E1F382780F}"/>
              </a:ext>
            </a:extLst>
          </p:cNvPr>
          <p:cNvSpPr/>
          <p:nvPr/>
        </p:nvSpPr>
        <p:spPr>
          <a:xfrm>
            <a:off x="4067944" y="1563638"/>
            <a:ext cx="365647" cy="365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0003A7F-B870-4EBF-B012-6433046518D9}"/>
              </a:ext>
            </a:extLst>
          </p:cNvPr>
          <p:cNvCxnSpPr/>
          <p:nvPr/>
        </p:nvCxnSpPr>
        <p:spPr>
          <a:xfrm>
            <a:off x="5834943" y="937689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7B033B7F-BD33-446C-815B-29519D16DF4D}"/>
              </a:ext>
            </a:extLst>
          </p:cNvPr>
          <p:cNvSpPr/>
          <p:nvPr/>
        </p:nvSpPr>
        <p:spPr>
          <a:xfrm>
            <a:off x="5652120" y="1486023"/>
            <a:ext cx="365647" cy="365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795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9" grpId="0" animBg="1"/>
      <p:bldP spid="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규칙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09810" y="799003"/>
            <a:ext cx="624562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대소문자가 구분되며 길이에 제한이 없다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True;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true;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서로 다르다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숫자로 시작 할 수 없다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1a = 0;</a:t>
            </a: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특수문자는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‘_’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‘$’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허용한다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_a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허용되지만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허용되지 않는다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50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약속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7504" y="568170"/>
            <a:ext cx="92890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외에 필수적인 것은 아니지만 자바 프로그래머들에게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권장하는 약속들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자료형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(String)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배경색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BackgroundColor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저장하는 변수를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만드시오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F4AD4DA-F0FC-4E2E-9B80-C40B2090F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8459"/>
              </p:ext>
            </p:extLst>
          </p:nvPr>
        </p:nvGraphicFramePr>
        <p:xfrm>
          <a:off x="323655" y="2117909"/>
          <a:ext cx="8496689" cy="2329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570">
                  <a:extLst>
                    <a:ext uri="{9D8B030D-6E8A-4147-A177-3AD203B41FA5}">
                      <a16:colId xmlns:a16="http://schemas.microsoft.com/office/drawing/2014/main" val="2895331186"/>
                    </a:ext>
                  </a:extLst>
                </a:gridCol>
                <a:gridCol w="2323881">
                  <a:extLst>
                    <a:ext uri="{9D8B030D-6E8A-4147-A177-3AD203B41FA5}">
                      <a16:colId xmlns:a16="http://schemas.microsoft.com/office/drawing/2014/main" val="2692621864"/>
                    </a:ext>
                  </a:extLst>
                </a:gridCol>
                <a:gridCol w="3885238">
                  <a:extLst>
                    <a:ext uri="{9D8B030D-6E8A-4147-A177-3AD203B41FA5}">
                      <a16:colId xmlns:a16="http://schemas.microsoft.com/office/drawing/2014/main" val="299208692"/>
                    </a:ext>
                  </a:extLst>
                </a:gridCol>
              </a:tblGrid>
              <a:tr h="468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표기법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변수명</a:t>
                      </a:r>
                      <a:r>
                        <a:rPr lang="ko-KR" altLang="en-US" sz="1600" dirty="0"/>
                        <a:t> 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202615"/>
                  </a:ext>
                </a:extLst>
              </a:tr>
              <a:tr h="46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CamelCase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backgroundColor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맨 </a:t>
                      </a:r>
                      <a:r>
                        <a:rPr lang="ko-KR" altLang="en-US" sz="1600" dirty="0" err="1"/>
                        <a:t>앞글자를</a:t>
                      </a:r>
                      <a:r>
                        <a:rPr lang="ko-KR" altLang="en-US" sz="1600" dirty="0"/>
                        <a:t> 제외한 단어마다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508836"/>
                  </a:ext>
                </a:extLst>
              </a:tr>
              <a:tr h="46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PascalCase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BackgroundColor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단어의 모든 </a:t>
                      </a:r>
                      <a:r>
                        <a:rPr lang="ko-KR" altLang="en-US" sz="1600" dirty="0" err="1"/>
                        <a:t>앞글자를</a:t>
                      </a:r>
                      <a:r>
                        <a:rPr lang="ko-KR" altLang="en-US" sz="1600" dirty="0"/>
                        <a:t>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94473"/>
                  </a:ext>
                </a:extLst>
              </a:tr>
              <a:tr h="462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SnakeCase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background_color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단어사이에 </a:t>
                      </a:r>
                      <a:r>
                        <a:rPr lang="ko-KR" altLang="en-US" sz="1600" dirty="0" err="1"/>
                        <a:t>언더바</a:t>
                      </a:r>
                      <a:r>
                        <a:rPr lang="ko-KR" altLang="en-US" sz="1600" dirty="0"/>
                        <a:t>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48845"/>
                  </a:ext>
                </a:extLst>
              </a:tr>
              <a:tr h="462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HungarianNotation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strBackgroundColor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자료형을 단어 앞에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1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35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144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프로그래머가 가장 힘들어하는 일은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A93F751-FB01-4208-B028-D6E119BB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607" y="436158"/>
            <a:ext cx="4266786" cy="44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1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144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지어주는 사이트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6F5218-253E-486B-AF69-367FFCCB25D9}"/>
              </a:ext>
            </a:extLst>
          </p:cNvPr>
          <p:cNvSpPr/>
          <p:nvPr/>
        </p:nvSpPr>
        <p:spPr>
          <a:xfrm>
            <a:off x="397327" y="4235401"/>
            <a:ext cx="4827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https://www.curioustore.com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948582-6278-497E-8CA1-802E2C18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10" y="646489"/>
            <a:ext cx="6538454" cy="352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7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치환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568" y="1059582"/>
            <a:ext cx="79026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각각 볼펜을 들고 있다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빨간색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펜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파란색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펜을 들고 있을 때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손만 활용하여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파란색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펜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빨간색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펜을 가질 수 있도록 하려면 어떻게 해야 할 까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57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3058" y="1011381"/>
            <a:ext cx="67361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상수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(constant)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사전적 의미로는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불변하는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변하지 않는 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프로그래밍에서는 데이터를 담을 수 있는 공간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번 넣으면 변하지 않는 수를 넣는데 사용 </a:t>
            </a:r>
          </a:p>
        </p:txBody>
      </p:sp>
      <p:pic>
        <p:nvPicPr>
          <p:cNvPr id="3074" name="Picture 2" descr="C:\Users\LSJ\Downloads\noun_25152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19"/>
          <a:stretch/>
        </p:blipFill>
        <p:spPr bwMode="auto">
          <a:xfrm>
            <a:off x="3707904" y="2787775"/>
            <a:ext cx="186635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97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1520" y="686925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 선언하는 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9071" y="2427734"/>
            <a:ext cx="5761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</a:t>
            </a: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6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b  = 3;</a:t>
            </a:r>
            <a:endParaRPr lang="ko-KR" altLang="en-US" sz="60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8402" y="2708215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000" b="1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C:\Users\LSJ\Downloads\noun_10779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9"/>
          <a:stretch/>
        </p:blipFill>
        <p:spPr bwMode="auto">
          <a:xfrm>
            <a:off x="5868144" y="1779662"/>
            <a:ext cx="2579068" cy="217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40123" y="3954092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60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 rot="16200000" flipV="1">
            <a:off x="7403096" y="1128009"/>
            <a:ext cx="972108" cy="2021460"/>
          </a:xfrm>
          <a:prstGeom prst="curvedLeftArrow">
            <a:avLst>
              <a:gd name="adj1" fmla="val 25000"/>
              <a:gd name="adj2" fmla="val 47789"/>
              <a:gd name="adj3" fmla="val 25000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60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4" grpId="0"/>
      <p:bldP spid="2" grpId="0"/>
      <p:bldP spid="6" grpId="0"/>
      <p:bldP spid="12" grpId="0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형변환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(casting)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A13A999-2E17-491D-B636-46A7C62D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18" y="903646"/>
            <a:ext cx="6729363" cy="38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치환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HHD\Desktop\2017년 사업\4차산업혁명\수업\java\이미지\프로그래밍_유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85331"/>
            <a:ext cx="6410275" cy="3368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46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컴퓨팅 사고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(Computational Thinking)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HD\Desktop\2017년 사업\4차산업혁명\수업\java\이미지\아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6526"/>
            <a:ext cx="1625008" cy="187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HD\Desktop\2017년 사업\4차산업혁명\수업\java\이미지\남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176" y="2269130"/>
            <a:ext cx="1500571" cy="20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284383" y="627534"/>
            <a:ext cx="4223820" cy="971258"/>
            <a:chOff x="1212276" y="627534"/>
            <a:chExt cx="4223820" cy="971258"/>
          </a:xfrm>
        </p:grpSpPr>
        <p:sp>
          <p:nvSpPr>
            <p:cNvPr id="6" name="이등변 삼각형 5"/>
            <p:cNvSpPr/>
            <p:nvPr/>
          </p:nvSpPr>
          <p:spPr>
            <a:xfrm rot="13663515">
              <a:off x="1283575" y="1267755"/>
              <a:ext cx="259738" cy="40233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40307" y="627534"/>
              <a:ext cx="3995789" cy="830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쇼핑하러 갈 때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우유 하나 사와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  <a:p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계란 있으면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사와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♡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382082" y="2458798"/>
            <a:ext cx="3796082" cy="609132"/>
            <a:chOff x="1382082" y="2458798"/>
            <a:chExt cx="3796082" cy="609132"/>
          </a:xfrm>
        </p:grpSpPr>
        <p:sp>
          <p:nvSpPr>
            <p:cNvPr id="30" name="이등변 삼각형 29"/>
            <p:cNvSpPr/>
            <p:nvPr/>
          </p:nvSpPr>
          <p:spPr>
            <a:xfrm rot="13663515">
              <a:off x="1453381" y="2736893"/>
              <a:ext cx="259738" cy="40233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14423" y="2458798"/>
              <a:ext cx="3563741" cy="4616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우유를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개나 사왔어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?!?!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84368" y="3318820"/>
            <a:ext cx="912749" cy="276999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프로그래머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120958" y="1458531"/>
            <a:ext cx="1240681" cy="1318890"/>
            <a:chOff x="6120958" y="1458531"/>
            <a:chExt cx="1240681" cy="1318890"/>
          </a:xfrm>
        </p:grpSpPr>
        <p:sp>
          <p:nvSpPr>
            <p:cNvPr id="31" name="이등변 삼각형 30"/>
            <p:cNvSpPr/>
            <p:nvPr/>
          </p:nvSpPr>
          <p:spPr>
            <a:xfrm rot="8055987">
              <a:off x="7030602" y="2446384"/>
              <a:ext cx="259738" cy="40233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120958" y="1458531"/>
              <a:ext cx="1013943" cy="1138773"/>
              <a:chOff x="6139175" y="2237018"/>
              <a:chExt cx="1013943" cy="1138773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139175" y="2237018"/>
                <a:ext cx="1013943" cy="113877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6146838" y="2334380"/>
                <a:ext cx="988063" cy="902912"/>
                <a:chOff x="7060844" y="874002"/>
                <a:chExt cx="988063" cy="902912"/>
              </a:xfrm>
            </p:grpSpPr>
            <p:pic>
              <p:nvPicPr>
                <p:cNvPr id="2056" name="Picture 8" descr="우유 아이콘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60844" y="874002"/>
                  <a:ext cx="430674" cy="4306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8" descr="우유 아이콘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44816" y="874002"/>
                  <a:ext cx="430674" cy="4306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8" descr="우유 아이콘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8233" y="874002"/>
                  <a:ext cx="430674" cy="4306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8" descr="우유 아이콘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60844" y="1346240"/>
                  <a:ext cx="430674" cy="4306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8" descr="우유 아이콘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44816" y="1346240"/>
                  <a:ext cx="430674" cy="4306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8" descr="우유 아이콘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8233" y="1346240"/>
                  <a:ext cx="430674" cy="4306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1" name="그룹 10"/>
          <p:cNvGrpSpPr/>
          <p:nvPr/>
        </p:nvGrpSpPr>
        <p:grpSpPr>
          <a:xfrm>
            <a:off x="3438201" y="3562483"/>
            <a:ext cx="3956357" cy="608007"/>
            <a:chOff x="3438201" y="3562483"/>
            <a:chExt cx="3956357" cy="608007"/>
          </a:xfrm>
        </p:grpSpPr>
        <p:sp>
          <p:nvSpPr>
            <p:cNvPr id="17" name="TextBox 16"/>
            <p:cNvSpPr txBox="1"/>
            <p:nvPr/>
          </p:nvSpPr>
          <p:spPr>
            <a:xfrm>
              <a:off x="3438201" y="3562483"/>
              <a:ext cx="3724017" cy="4616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계란이 있길래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사왔지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…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7716415">
              <a:off x="7063521" y="3839453"/>
              <a:ext cx="259738" cy="40233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850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 진행 방향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185653" y="1190043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25813" y="1190043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55535" y="1179652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5872" y="1179652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35872" y="2284481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99246" y="2276490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55535" y="2284481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76428" y="228448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추상클래스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600082" y="3437083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07363" y="228448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콜렉션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8493" y="3438308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cxnSp>
        <p:nvCxnSpPr>
          <p:cNvPr id="4" name="직선 화살표 연결선 3"/>
          <p:cNvCxnSpPr>
            <a:stCxn id="2" idx="3"/>
            <a:endCxn id="8" idx="1"/>
          </p:cNvCxnSpPr>
          <p:nvPr/>
        </p:nvCxnSpPr>
        <p:spPr>
          <a:xfrm>
            <a:off x="2409789" y="1514079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869053" y="151757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802564" y="151757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3"/>
          </p:cNvCxnSpPr>
          <p:nvPr/>
        </p:nvCxnSpPr>
        <p:spPr>
          <a:xfrm flipH="1">
            <a:off x="6779671" y="2608517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400688" y="3770887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642288" y="1821215"/>
            <a:ext cx="0" cy="4632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083911" y="1180875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343954" y="150368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5296569" y="2591354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844994" y="2600526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2362597" y="2600526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1751906" y="2932553"/>
            <a:ext cx="0" cy="4632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51A58F-AA2B-4CE2-9598-C28CEF7FB430}"/>
              </a:ext>
            </a:extLst>
          </p:cNvPr>
          <p:cNvSpPr/>
          <p:nvPr/>
        </p:nvSpPr>
        <p:spPr>
          <a:xfrm>
            <a:off x="4065461" y="342504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809D799-BA23-4E5C-90CB-4D6E3F35709E}"/>
              </a:ext>
            </a:extLst>
          </p:cNvPr>
          <p:cNvCxnSpPr>
            <a:cxnSpLocks/>
          </p:cNvCxnSpPr>
          <p:nvPr/>
        </p:nvCxnSpPr>
        <p:spPr>
          <a:xfrm>
            <a:off x="3827710" y="3771198"/>
            <a:ext cx="29088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E7B07-F957-43D1-9EE6-A39A831139A7}"/>
              </a:ext>
            </a:extLst>
          </p:cNvPr>
          <p:cNvSpPr/>
          <p:nvPr/>
        </p:nvSpPr>
        <p:spPr>
          <a:xfrm>
            <a:off x="5436790" y="991425"/>
            <a:ext cx="2996954" cy="1041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1C1A2D6-B864-4B28-B5C8-6361B223E5A3}"/>
              </a:ext>
            </a:extLst>
          </p:cNvPr>
          <p:cNvSpPr/>
          <p:nvPr/>
        </p:nvSpPr>
        <p:spPr>
          <a:xfrm>
            <a:off x="5426634" y="2089977"/>
            <a:ext cx="2996954" cy="1041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AAD0E9-B32D-4622-890E-CCBEE567C3C3}"/>
              </a:ext>
            </a:extLst>
          </p:cNvPr>
          <p:cNvSpPr/>
          <p:nvPr/>
        </p:nvSpPr>
        <p:spPr>
          <a:xfrm>
            <a:off x="1115616" y="2195382"/>
            <a:ext cx="1417154" cy="1981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380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6" grpId="0" animBg="1"/>
      <p:bldP spid="4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유머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image.fmkorea.com/files/attach/new/20170627/486616/41634285/694918231/455794321948e6477391b258dd1f6732.jpg">
            <a:extLst>
              <a:ext uri="{FF2B5EF4-FFF2-40B4-BE49-F238E27FC236}">
                <a16:creationId xmlns:a16="http://schemas.microsoft.com/office/drawing/2014/main" id="{06D87348-8E52-4FE6-9704-2EFEFCE65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555526"/>
            <a:ext cx="4559597" cy="376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667ACB-BFA6-4DC6-A6A2-D4EF9F169645}"/>
              </a:ext>
            </a:extLst>
          </p:cNvPr>
          <p:cNvSpPr/>
          <p:nvPr/>
        </p:nvSpPr>
        <p:spPr>
          <a:xfrm>
            <a:off x="1638994" y="3042188"/>
            <a:ext cx="5400600" cy="1303961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66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1995686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88024" y="1666434"/>
            <a:ext cx="169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20143" y="1820323"/>
            <a:ext cx="614671" cy="35409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7012" y="1857186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7864" y="219589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시간에 배울 내용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7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프로그래밍을 배워야 하는 이유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7" y="1644677"/>
            <a:ext cx="8143875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566500" y="3285166"/>
            <a:ext cx="504056" cy="5040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이등변 삼각형 2">
            <a:hlinkClick r:id="rId4"/>
          </p:cNvPr>
          <p:cNvSpPr/>
          <p:nvPr/>
        </p:nvSpPr>
        <p:spPr>
          <a:xfrm rot="5400000">
            <a:off x="686651" y="3401335"/>
            <a:ext cx="346713" cy="27171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0945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컴퓨팅 사고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(Computational Thinking)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7BE93A-CF23-494B-BFAE-90EE95E4EA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6"/>
          <a:stretch/>
        </p:blipFill>
        <p:spPr>
          <a:xfrm>
            <a:off x="860008" y="841372"/>
            <a:ext cx="6344691" cy="38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13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01925" y="822776"/>
            <a:ext cx="3816424" cy="3816424"/>
          </a:xfrm>
          <a:prstGeom prst="ellipse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컴퓨팅 사고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(Computational Thinking)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15816" y="250015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분해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8296" y="140838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추상화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956" y="338222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0032" y="227150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자동화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1647" y="2410005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CT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0576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컴퓨팅 사고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(Computational Thinking)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3486150" cy="37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81202" y="835061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헤르미온느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시간표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18225" y="1893748"/>
            <a:ext cx="3814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많은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레포트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많은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스케쥴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우선순위를 정할 때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820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6865" y="3765553"/>
            <a:ext cx="7830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배낭 여행을 떠나고 싶을 때 방문 국가를 어디 먼저 다니면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좋을지 정하고 싶을 때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1896" y="4143894"/>
            <a:ext cx="286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최단거리 알고리즘</a:t>
            </a:r>
          </a:p>
        </p:txBody>
      </p:sp>
      <p:pic>
        <p:nvPicPr>
          <p:cNvPr id="10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컴퓨팅 사고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(Computational Thinking)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0" y="681822"/>
            <a:ext cx="7981281" cy="307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939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1859C"/>
        </a:solidFill>
        <a:ln>
          <a:noFill/>
        </a:ln>
      </a:spPr>
      <a:bodyPr rtlCol="0" anchor="ctr"/>
      <a:lstStyle>
        <a:defPPr algn="ctr">
          <a:defRPr dirty="0">
            <a:solidFill>
              <a:schemeClr val="bg1"/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457200" indent="-457200">
          <a:buAutoNum type="arabicPeriod"/>
          <a:defRPr sz="2400" dirty="0" err="1" smtClean="0">
            <a:ln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7511</TotalTime>
  <Words>687</Words>
  <Application>Microsoft Office PowerPoint</Application>
  <PresentationFormat>화면 슬라이드 쇼(16:9)</PresentationFormat>
  <Paragraphs>275</Paragraphs>
  <Slides>41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10X10 Bold</vt:lpstr>
      <vt:lpstr>Rix고딕 B</vt:lpstr>
      <vt:lpstr>나눔명조 ExtraBold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bigdata01</cp:lastModifiedBy>
  <cp:revision>613</cp:revision>
  <dcterms:created xsi:type="dcterms:W3CDTF">2015-03-17T10:14:13Z</dcterms:created>
  <dcterms:modified xsi:type="dcterms:W3CDTF">2021-05-13T00:59:13Z</dcterms:modified>
</cp:coreProperties>
</file>